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9" r:id="rId3"/>
    <p:sldId id="258" r:id="rId4"/>
    <p:sldId id="271" r:id="rId5"/>
    <p:sldId id="272" r:id="rId6"/>
    <p:sldId id="273"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500" autoAdjust="0"/>
    <p:restoredTop sz="94660"/>
  </p:normalViewPr>
  <p:slideViewPr>
    <p:cSldViewPr>
      <p:cViewPr>
        <p:scale>
          <a:sx n="80" d="100"/>
          <a:sy n="80" d="100"/>
        </p:scale>
        <p:origin x="-1221" y="-5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121233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2953690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246720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322881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359505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232A4DB6-061E-4E00-8567-62B5EEB49878}"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169706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232A4DB6-061E-4E00-8567-62B5EEB49878}"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492040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232A4DB6-061E-4E00-8567-62B5EEB49878}"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3557350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32A4DB6-061E-4E00-8567-62B5EEB49878}"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137470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32A4DB6-061E-4E00-8567-62B5EEB49878}"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1203081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32A4DB6-061E-4E00-8567-62B5EEB49878}"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3EC46-1A86-459B-9DE7-FA59EBFC76D1}" type="slidenum">
              <a:rPr lang="ar-SA" smtClean="0"/>
              <a:t>‹#›</a:t>
            </a:fld>
            <a:endParaRPr lang="ar-SA"/>
          </a:p>
        </p:txBody>
      </p:sp>
    </p:spTree>
    <p:extLst>
      <p:ext uri="{BB962C8B-B14F-4D97-AF65-F5344CB8AC3E}">
        <p14:creationId xmlns:p14="http://schemas.microsoft.com/office/powerpoint/2010/main" val="221680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32A4DB6-061E-4E00-8567-62B5EEB49878}"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13EC46-1A86-459B-9DE7-FA59EBFC76D1}" type="slidenum">
              <a:rPr lang="ar-SA" smtClean="0"/>
              <a:t>‹#›</a:t>
            </a:fld>
            <a:endParaRPr lang="ar-SA"/>
          </a:p>
        </p:txBody>
      </p:sp>
    </p:spTree>
    <p:extLst>
      <p:ext uri="{BB962C8B-B14F-4D97-AF65-F5344CB8AC3E}">
        <p14:creationId xmlns:p14="http://schemas.microsoft.com/office/powerpoint/2010/main" val="63702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304801"/>
            <a:ext cx="7772400" cy="1752599"/>
          </a:xfrm>
        </p:spPr>
        <p:txBody>
          <a:bodyPr>
            <a:normAutofit/>
          </a:bodyPr>
          <a:lstStyle/>
          <a:p>
            <a:r>
              <a:rPr lang="ar-IQ" sz="2000" dirty="0" smtClean="0"/>
              <a:t>المحاضرة السادسة </a:t>
            </a:r>
            <a:br>
              <a:rPr lang="ar-IQ" sz="2000" dirty="0" smtClean="0"/>
            </a:br>
            <a:r>
              <a:rPr lang="ar-IQ" sz="2000" dirty="0" err="1" smtClean="0"/>
              <a:t>ا.د.ميسون</a:t>
            </a:r>
            <a:r>
              <a:rPr lang="ar-IQ" sz="2000" dirty="0" smtClean="0"/>
              <a:t> موسى كاظم </a:t>
            </a:r>
            <a:br>
              <a:rPr lang="ar-IQ" sz="2000" dirty="0" smtClean="0"/>
            </a:br>
            <a:r>
              <a:rPr lang="ar-SA" sz="2000" dirty="0" smtClean="0"/>
              <a:t>الدورة الزراعية</a:t>
            </a:r>
            <a:endParaRPr lang="ar-SA" sz="2000" dirty="0"/>
          </a:p>
        </p:txBody>
      </p:sp>
      <p:sp>
        <p:nvSpPr>
          <p:cNvPr id="3" name="عنوان فرعي 2"/>
          <p:cNvSpPr>
            <a:spLocks noGrp="1"/>
          </p:cNvSpPr>
          <p:nvPr>
            <p:ph type="subTitle" idx="1"/>
          </p:nvPr>
        </p:nvSpPr>
        <p:spPr>
          <a:xfrm>
            <a:off x="457200" y="1752600"/>
            <a:ext cx="8153400" cy="3886200"/>
          </a:xfrm>
        </p:spPr>
        <p:txBody>
          <a:bodyPr>
            <a:noAutofit/>
          </a:bodyPr>
          <a:lstStyle/>
          <a:p>
            <a:pPr algn="just"/>
            <a:r>
              <a:rPr lang="ar-SA" sz="2400" dirty="0" smtClean="0">
                <a:solidFill>
                  <a:schemeClr val="tx1"/>
                </a:solidFill>
              </a:rPr>
              <a:t>تعريف الدورة الزراعية</a:t>
            </a:r>
            <a:r>
              <a:rPr lang="ar-SA" sz="2400" dirty="0" smtClean="0">
                <a:solidFill>
                  <a:schemeClr val="tx1"/>
                </a:solidFill>
              </a:rPr>
              <a:t>:-</a:t>
            </a:r>
            <a:endParaRPr lang="ar-IQ" sz="2400" smtClean="0">
              <a:solidFill>
                <a:schemeClr val="tx1"/>
              </a:solidFill>
            </a:endParaRPr>
          </a:p>
          <a:p>
            <a:pPr algn="just"/>
            <a:r>
              <a:rPr lang="ar-SA" sz="2400" smtClean="0">
                <a:solidFill>
                  <a:schemeClr val="tx1"/>
                </a:solidFill>
              </a:rPr>
              <a:t> </a:t>
            </a:r>
            <a:r>
              <a:rPr lang="ar-SA" sz="2400" dirty="0" smtClean="0">
                <a:solidFill>
                  <a:schemeClr val="tx1"/>
                </a:solidFill>
              </a:rPr>
              <a:t>تعني الدورة الزراعية تعاقب زراعة محاصيل معينة ملائمة لمنطقة في قطعة ارض ثابتة مقسمة الى اقسام محددة وفق نظام معين. </a:t>
            </a:r>
          </a:p>
          <a:p>
            <a:pPr algn="just"/>
            <a:r>
              <a:rPr lang="ar-SA" sz="2400" dirty="0" smtClean="0">
                <a:solidFill>
                  <a:schemeClr val="tx1"/>
                </a:solidFill>
              </a:rPr>
              <a:t>تحدد الدورة بعدد السنوات التي تمر على المحصول الحقلي الرئيسي المستعمل في الدورة لحين عودته الى نفس القسم الذي ابتدأ منه وتسمى الدورة باسمه وتحسب بعدد السنوات التي يستغرق منذ ابتداءه  الدورة ولحين عودته الى نفس القسم الذي زرع فيه الاول مرة.</a:t>
            </a:r>
            <a:endParaRPr lang="ar-SA" sz="2400" dirty="0">
              <a:solidFill>
                <a:schemeClr val="tx1"/>
              </a:solidFill>
            </a:endParaRPr>
          </a:p>
        </p:txBody>
      </p:sp>
    </p:spTree>
    <p:extLst>
      <p:ext uri="{BB962C8B-B14F-4D97-AF65-F5344CB8AC3E}">
        <p14:creationId xmlns:p14="http://schemas.microsoft.com/office/powerpoint/2010/main" val="4045880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85800"/>
            <a:ext cx="8229600" cy="990600"/>
          </a:xfrm>
        </p:spPr>
        <p:txBody>
          <a:bodyPr/>
          <a:lstStyle/>
          <a:p>
            <a:r>
              <a:rPr lang="ar-SA" dirty="0" smtClean="0"/>
              <a:t>فوائد الدورات الزراعية</a:t>
            </a:r>
            <a:endParaRPr lang="ar-SA" dirty="0"/>
          </a:p>
        </p:txBody>
      </p:sp>
      <p:sp>
        <p:nvSpPr>
          <p:cNvPr id="3" name="عنصر نائب للمحتوى 2"/>
          <p:cNvSpPr>
            <a:spLocks noGrp="1"/>
          </p:cNvSpPr>
          <p:nvPr>
            <p:ph idx="1"/>
          </p:nvPr>
        </p:nvSpPr>
        <p:spPr/>
        <p:txBody>
          <a:bodyPr>
            <a:normAutofit fontScale="77500" lnSpcReduction="20000"/>
          </a:bodyPr>
          <a:lstStyle/>
          <a:p>
            <a:pPr marL="0" indent="0">
              <a:buNone/>
            </a:pPr>
            <a:r>
              <a:rPr lang="ar-SA" dirty="0" smtClean="0"/>
              <a:t>اثبتت البحوث العديدة ان نظام الدورات الزراعية يؤدي الى الكثير</a:t>
            </a:r>
          </a:p>
          <a:p>
            <a:pPr marL="0" indent="0">
              <a:buNone/>
            </a:pPr>
            <a:r>
              <a:rPr lang="ar-SA" dirty="0" smtClean="0"/>
              <a:t>من الفوائد المباشرة او غير المباشرة التي يمكن تلخيصها فيما يلي:</a:t>
            </a:r>
          </a:p>
          <a:p>
            <a:pPr marL="0" indent="0">
              <a:buNone/>
            </a:pPr>
            <a:r>
              <a:rPr lang="ar-SA" dirty="0" smtClean="0"/>
              <a:t>1 -مقاومة </a:t>
            </a:r>
            <a:r>
              <a:rPr lang="ar-SA" dirty="0" err="1" smtClean="0"/>
              <a:t>الافات</a:t>
            </a:r>
            <a:r>
              <a:rPr lang="ar-SA" dirty="0" smtClean="0"/>
              <a:t> الزراعية وتشمل:</a:t>
            </a:r>
          </a:p>
          <a:p>
            <a:pPr marL="0" indent="0">
              <a:buNone/>
            </a:pPr>
            <a:r>
              <a:rPr lang="ar-SA" dirty="0" smtClean="0"/>
              <a:t>أ- الادغال: أن موسم زراعة المحصول وطرق زراعته له علاقة بانتشار الادغال فيه </a:t>
            </a:r>
            <a:r>
              <a:rPr lang="ar-SA" dirty="0" err="1" smtClean="0"/>
              <a:t>فينتشرمع</a:t>
            </a:r>
            <a:r>
              <a:rPr lang="ar-SA" dirty="0" smtClean="0"/>
              <a:t> كل محصول وينمو معه باستمرار عدد معين من الادغال نتيجة لان ظروف نمو المحصول توافق ظروف نمو وانتشار </a:t>
            </a:r>
            <a:r>
              <a:rPr lang="ar-SA" dirty="0" err="1" smtClean="0"/>
              <a:t>هىذه</a:t>
            </a:r>
            <a:r>
              <a:rPr lang="ar-SA" dirty="0" smtClean="0"/>
              <a:t> الادغال او لتشابه بذوره مع بذور المحصول بحيث </a:t>
            </a:r>
            <a:r>
              <a:rPr lang="ar-SA" dirty="0" err="1" smtClean="0"/>
              <a:t>يتعذرفصله</a:t>
            </a:r>
            <a:r>
              <a:rPr lang="ar-SA" dirty="0" smtClean="0"/>
              <a:t> عن </a:t>
            </a:r>
            <a:r>
              <a:rPr lang="ar-SA" dirty="0" err="1" smtClean="0"/>
              <a:t>بعضيا</a:t>
            </a:r>
            <a:r>
              <a:rPr lang="ar-SA" dirty="0" smtClean="0"/>
              <a:t> عند التنظيف فتنتشر بذور الادغال مع بذور المحصول وتتكاثر ومن امثلة</a:t>
            </a:r>
          </a:p>
          <a:p>
            <a:pPr marL="0" indent="0">
              <a:buNone/>
            </a:pPr>
            <a:r>
              <a:rPr lang="ar-SA" dirty="0" smtClean="0"/>
              <a:t>ذلك انتشار الشوفان في الحنطة والشعير. لذلك فان زراعة محصول واحد في الارض نفسها عاما بعد عام سوف يؤدي الى تكاثر </a:t>
            </a:r>
            <a:r>
              <a:rPr lang="ar-SA" dirty="0" err="1" smtClean="0"/>
              <a:t>هىذه</a:t>
            </a:r>
            <a:r>
              <a:rPr lang="ar-SA" dirty="0" smtClean="0"/>
              <a:t> الادغال وتزايد عددها بسرعة بحيث تضر بالمحصول ضررا بليغا قد يصل الى درجة وقف زراعة المحصول في الارض نفسها عدة اعوام كما هو الحال عند انتشار الهالوك في محصول </a:t>
            </a:r>
            <a:r>
              <a:rPr lang="ar-SA" dirty="0" err="1" smtClean="0"/>
              <a:t>الباقلاء</a:t>
            </a:r>
            <a:r>
              <a:rPr lang="ar-SA" dirty="0" smtClean="0"/>
              <a:t>. </a:t>
            </a:r>
            <a:endParaRPr lang="ar-SA" dirty="0"/>
          </a:p>
        </p:txBody>
      </p:sp>
    </p:spTree>
    <p:extLst>
      <p:ext uri="{BB962C8B-B14F-4D97-AF65-F5344CB8AC3E}">
        <p14:creationId xmlns:p14="http://schemas.microsoft.com/office/powerpoint/2010/main" val="3407774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ب- </a:t>
            </a:r>
            <a:r>
              <a:rPr lang="ar-SA" dirty="0" err="1" smtClean="0"/>
              <a:t>الافات</a:t>
            </a:r>
            <a:r>
              <a:rPr lang="ar-SA" dirty="0" smtClean="0"/>
              <a:t> </a:t>
            </a:r>
            <a:r>
              <a:rPr lang="ar-SA" dirty="0" err="1" smtClean="0"/>
              <a:t>الحشرية:ان</a:t>
            </a:r>
            <a:r>
              <a:rPr lang="ar-SA" dirty="0" smtClean="0"/>
              <a:t> استعمال الدورة الزراعية يحد من تضاعف عدد الحشرات التي تصيب محصولا معينا وخصوصا تلك الحشرات التي لا تتحرك او تنتقل من مكانها بسرعة والتي تصيب محصولا معينا او مجموعة متقاربة من المحاصيل وذلك لان زراعة </a:t>
            </a:r>
            <a:r>
              <a:rPr lang="ar-SA" dirty="0" err="1" smtClean="0"/>
              <a:t>المحصو</a:t>
            </a:r>
            <a:r>
              <a:rPr lang="ar-SA" dirty="0" smtClean="0"/>
              <a:t> ل في الارض نفسها عاما بعد عام سيزيد من انتشار الحشرة نتيجة تكاثرها على بقايا المحصول كما هو الحال في ثاقبات الاوراق.</a:t>
            </a:r>
            <a:endParaRPr lang="ar-SA" dirty="0"/>
          </a:p>
        </p:txBody>
      </p:sp>
    </p:spTree>
    <p:extLst>
      <p:ext uri="{BB962C8B-B14F-4D97-AF65-F5344CB8AC3E}">
        <p14:creationId xmlns:p14="http://schemas.microsoft.com/office/powerpoint/2010/main" val="2726414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ج- الامراض الفطرية: تؤدي زراعة المحصول القابل </a:t>
            </a:r>
            <a:r>
              <a:rPr lang="ar-SA" dirty="0" err="1" smtClean="0"/>
              <a:t>لاصابة</a:t>
            </a:r>
            <a:r>
              <a:rPr lang="ar-SA" dirty="0" smtClean="0"/>
              <a:t> بمرض ما في الارض نفسيها عدة اعوام متتالية الى انتشار جراثيم </a:t>
            </a:r>
            <a:r>
              <a:rPr lang="ar-SA" dirty="0" err="1" smtClean="0"/>
              <a:t>هىذا</a:t>
            </a:r>
            <a:r>
              <a:rPr lang="ar-SA" dirty="0" smtClean="0"/>
              <a:t> المرض وتزايد الاصابة به عاما بعد عام حتى يأتي الوقت الذي يتعذر فيه زراعة المحصول في </a:t>
            </a:r>
            <a:r>
              <a:rPr lang="ar-SA" dirty="0" err="1" smtClean="0"/>
              <a:t>هىذه</a:t>
            </a:r>
            <a:r>
              <a:rPr lang="ar-SA" dirty="0" smtClean="0"/>
              <a:t> الارض كما </a:t>
            </a:r>
            <a:r>
              <a:rPr lang="ar-SA" dirty="0" err="1" smtClean="0"/>
              <a:t>هىو</a:t>
            </a:r>
            <a:r>
              <a:rPr lang="ar-SA" dirty="0" smtClean="0"/>
              <a:t> الحال في مرض التفحم في الحنطة ومرض الذبول.</a:t>
            </a:r>
            <a:endParaRPr lang="ar-SA" dirty="0"/>
          </a:p>
        </p:txBody>
      </p:sp>
    </p:spTree>
    <p:extLst>
      <p:ext uri="{BB962C8B-B14F-4D97-AF65-F5344CB8AC3E}">
        <p14:creationId xmlns:p14="http://schemas.microsoft.com/office/powerpoint/2010/main" val="116895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t>2 -المحافظة على المادة العضوية: تعد المادة العضوية عامل مهم له اثر كبير في القدرة الانتاجية لتربة وتختلف انواع المحاصيل من حيث تأثيرها في كمية المادة العضوية في التربة حيث ان زراعة الارض بالمحاصيل التي تعزق باستمرار يقلل من كمية المادة العضوية بالتربة بسرعة ويؤثر في خواصيها على العكس عند زراعة الارض بمحاصيل حبوب من النوع الذي يترك بالتربة بقايا عضوية كثيرة او </a:t>
            </a:r>
            <a:r>
              <a:rPr lang="ar-SA" dirty="0" err="1" smtClean="0"/>
              <a:t>زراعتيا</a:t>
            </a:r>
            <a:r>
              <a:rPr lang="ar-SA" dirty="0" smtClean="0"/>
              <a:t> بمحاصيل بقولية.</a:t>
            </a:r>
            <a:endParaRPr lang="ar-SA" dirty="0"/>
          </a:p>
        </p:txBody>
      </p:sp>
    </p:spTree>
    <p:extLst>
      <p:ext uri="{BB962C8B-B14F-4D97-AF65-F5344CB8AC3E}">
        <p14:creationId xmlns:p14="http://schemas.microsoft.com/office/powerpoint/2010/main" val="2662206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-المحافظة على نتروجين التربة: تتفاوت المحاصيل الزراعية المختلفة عن بعضيها في احتياجاتها من النتروجين فمنها ما </a:t>
            </a:r>
            <a:r>
              <a:rPr lang="ar-SA" dirty="0" err="1" smtClean="0"/>
              <a:t>يستيهلك</a:t>
            </a:r>
            <a:r>
              <a:rPr lang="ar-SA" dirty="0" smtClean="0"/>
              <a:t> كميات كبيرة من نتروجين التربة كالحبوب النجيلية التي تعد من المحاصيل المجهدة لتربة ومنها ما يمكنها ان يزيد من كمية نتروجين التربة كالمحاصيل البقولية من حيث اضافتها المواد العضوية لتربة وقدرتها على تثبيت النتروجين الجوي بفعل البكتريا العضوية وتحويلها الى صورة صالحة لاستعمال النبات. </a:t>
            </a:r>
            <a:endParaRPr lang="ar-SA" dirty="0"/>
          </a:p>
        </p:txBody>
      </p:sp>
    </p:spTree>
    <p:extLst>
      <p:ext uri="{BB962C8B-B14F-4D97-AF65-F5344CB8AC3E}">
        <p14:creationId xmlns:p14="http://schemas.microsoft.com/office/powerpoint/2010/main" val="568350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4 -تنظيم استعمال العناصر الغذائية: تتفاوت المحاصيل الزراعية المختلفة عن بعضها من حيث كمية ونسبة العناصر الغذائية التي يسحبها كل منها من التربة. لذلك فان زراعة المحصول نفسه عاما بعد عام يزيل من التربة تلك العناصر باستمرار بدرجة قد تؤثر في انتاجية التربة الامر الذي يستدعي تنظيم استعمال العناصر الغذائية في التربة عن طريق استعمال الدورات الزراعية. </a:t>
            </a:r>
            <a:endParaRPr lang="ar-SA" dirty="0"/>
          </a:p>
        </p:txBody>
      </p:sp>
    </p:spTree>
    <p:extLst>
      <p:ext uri="{BB962C8B-B14F-4D97-AF65-F5344CB8AC3E}">
        <p14:creationId xmlns:p14="http://schemas.microsoft.com/office/powerpoint/2010/main" val="4079219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5 -حماية التربة من عوامل التعرية: دلت الابحاث واثبتت ان اتباع دورة زراعية مناسبة مع الاهتمام بالمحافظة على العناصر الغذائية</a:t>
            </a:r>
            <a:endParaRPr lang="ar-SA" dirty="0"/>
          </a:p>
        </p:txBody>
      </p:sp>
    </p:spTree>
    <p:extLst>
      <p:ext uri="{BB962C8B-B14F-4D97-AF65-F5344CB8AC3E}">
        <p14:creationId xmlns:p14="http://schemas.microsoft.com/office/powerpoint/2010/main" val="251778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النقاط التي تراعى في تصميم الدورة الزراعية:</a:t>
            </a:r>
            <a:br>
              <a:rPr lang="ar-SA" dirty="0" smtClean="0"/>
            </a:br>
            <a:endParaRPr lang="ar-SA" dirty="0"/>
          </a:p>
        </p:txBody>
      </p:sp>
      <p:sp>
        <p:nvSpPr>
          <p:cNvPr id="3" name="عنصر نائب للمحتوى 2"/>
          <p:cNvSpPr>
            <a:spLocks noGrp="1"/>
          </p:cNvSpPr>
          <p:nvPr>
            <p:ph idx="1"/>
          </p:nvPr>
        </p:nvSpPr>
        <p:spPr/>
        <p:txBody>
          <a:bodyPr>
            <a:normAutofit fontScale="70000" lnSpcReduction="20000"/>
          </a:bodyPr>
          <a:lstStyle/>
          <a:p>
            <a:pPr marL="0" indent="0">
              <a:buNone/>
            </a:pPr>
            <a:r>
              <a:rPr lang="ar-SA" dirty="0" smtClean="0"/>
              <a:t>يتم تصميم الدورة الزراعية على اساس اختيار المحاصيل الحقلية الملائمة وتحديد مساحة كل</a:t>
            </a:r>
          </a:p>
          <a:p>
            <a:pPr marL="0" indent="0">
              <a:buNone/>
            </a:pPr>
            <a:r>
              <a:rPr lang="ar-SA" dirty="0" smtClean="0"/>
              <a:t>منها وترتيب زراعتها اثر بعضها البعض بعد دراسة العوامل التالية الاساسية المحددة لنوع الدورة</a:t>
            </a:r>
          </a:p>
          <a:p>
            <a:pPr marL="0" indent="0">
              <a:buNone/>
            </a:pPr>
            <a:r>
              <a:rPr lang="ar-SA" dirty="0" smtClean="0"/>
              <a:t>والمحاصيل المتضمنة ما يلي :-</a:t>
            </a:r>
          </a:p>
          <a:p>
            <a:pPr marL="0" indent="0">
              <a:buNone/>
            </a:pPr>
            <a:endParaRPr lang="ar-SA" dirty="0" smtClean="0"/>
          </a:p>
          <a:p>
            <a:pPr marL="0" indent="0">
              <a:buNone/>
            </a:pPr>
            <a:r>
              <a:rPr lang="ar-SA" dirty="0" smtClean="0"/>
              <a:t>1- نوع التربة: وجد من الابحاث بان هناك محاصيل تجود بالدرجة الرئيسية في الترب</a:t>
            </a:r>
          </a:p>
          <a:p>
            <a:pPr marL="0" indent="0">
              <a:buNone/>
            </a:pPr>
            <a:r>
              <a:rPr lang="ar-SA" dirty="0" smtClean="0"/>
              <a:t>الطينية</a:t>
            </a:r>
            <a:r>
              <a:rPr lang="en-GB" dirty="0" smtClean="0"/>
              <a:t>Soils Clay </a:t>
            </a:r>
            <a:r>
              <a:rPr lang="ar-SA" dirty="0" smtClean="0"/>
              <a:t>مثل القطن، </a:t>
            </a:r>
            <a:r>
              <a:rPr lang="ar-SA" dirty="0" err="1" smtClean="0"/>
              <a:t>االباقلاء</a:t>
            </a:r>
            <a:r>
              <a:rPr lang="ar-SA" dirty="0" smtClean="0"/>
              <a:t>، ومحاصيل تجود بالدرجة الرئيسية في الترب الطينية</a:t>
            </a:r>
          </a:p>
          <a:p>
            <a:pPr marL="0" indent="0">
              <a:buNone/>
            </a:pPr>
            <a:r>
              <a:rPr lang="ar-SA" dirty="0" err="1" smtClean="0"/>
              <a:t>المزيجة</a:t>
            </a:r>
            <a:r>
              <a:rPr lang="ar-SA" dirty="0" smtClean="0"/>
              <a:t> او </a:t>
            </a:r>
            <a:r>
              <a:rPr lang="ar-SA" dirty="0" err="1" smtClean="0"/>
              <a:t>المزيجة</a:t>
            </a:r>
            <a:r>
              <a:rPr lang="ar-SA" dirty="0" smtClean="0"/>
              <a:t> </a:t>
            </a:r>
            <a:r>
              <a:rPr lang="en-GB" dirty="0" smtClean="0"/>
              <a:t>Soils loam and loam Clay </a:t>
            </a:r>
            <a:r>
              <a:rPr lang="ar-SA" dirty="0" smtClean="0"/>
              <a:t>مثل الحنطة، الرز، الذرة البيضاء، الذرة</a:t>
            </a:r>
          </a:p>
          <a:p>
            <a:pPr marL="0" indent="0">
              <a:buNone/>
            </a:pPr>
            <a:r>
              <a:rPr lang="ar-SA" dirty="0" smtClean="0"/>
              <a:t>الصفراء، الدخن، البرسيم، الجت ، العدس ، الحمص ، الماش، القصب السكري ،اما المحاصيل</a:t>
            </a:r>
          </a:p>
          <a:p>
            <a:pPr marL="0" indent="0">
              <a:buNone/>
            </a:pPr>
            <a:r>
              <a:rPr lang="ar-SA" dirty="0" smtClean="0"/>
              <a:t>التي تجود في الترب </a:t>
            </a:r>
            <a:r>
              <a:rPr lang="ar-SA" dirty="0" err="1" smtClean="0"/>
              <a:t>المزيجة</a:t>
            </a:r>
            <a:r>
              <a:rPr lang="ar-SA" dirty="0" smtClean="0"/>
              <a:t> الرملية او الرملية مثل السمسم، فستق الحقل، الشعير، الخروع.</a:t>
            </a:r>
          </a:p>
          <a:p>
            <a:pPr marL="0" indent="0">
              <a:buNone/>
            </a:pPr>
            <a:r>
              <a:rPr lang="ar-SA" dirty="0" smtClean="0"/>
              <a:t>و تختلف المحاصيل من حيث درجة استهلاكها لعناصر الاولية في التربة</a:t>
            </a:r>
            <a:endParaRPr lang="ar-SA" dirty="0"/>
          </a:p>
        </p:txBody>
      </p:sp>
    </p:spTree>
    <p:extLst>
      <p:ext uri="{BB962C8B-B14F-4D97-AF65-F5344CB8AC3E}">
        <p14:creationId xmlns:p14="http://schemas.microsoft.com/office/powerpoint/2010/main" val="1756990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ب- الجو الملائم: هناك محاصيل تنجح في المنطقة الشمالية ولا تنجح في المنطقة الوسطى والجنوبية وبعضها لا ينجح الا في المنطقة الوسطى أو الجنوبية والبعض الاخر ينجح في كافة مناطق العراق فمثال يعتبر التبغ ، الحمص ، العدس </a:t>
            </a:r>
            <a:r>
              <a:rPr lang="ar-SA" dirty="0" err="1" smtClean="0"/>
              <a:t>والبنجر</a:t>
            </a:r>
            <a:r>
              <a:rPr lang="ar-SA" dirty="0" err="1"/>
              <a:t>من</a:t>
            </a:r>
            <a:r>
              <a:rPr lang="ar-SA" dirty="0"/>
              <a:t> المحاصيل </a:t>
            </a:r>
            <a:r>
              <a:rPr lang="ar-SA" dirty="0" smtClean="0"/>
              <a:t>الملائمة لمنطقة </a:t>
            </a:r>
            <a:r>
              <a:rPr lang="ar-SA" dirty="0"/>
              <a:t>الشمالية </a:t>
            </a:r>
            <a:r>
              <a:rPr lang="ar-SA" dirty="0" smtClean="0"/>
              <a:t>لاسيما الجبلية </a:t>
            </a:r>
            <a:r>
              <a:rPr lang="ar-SA" dirty="0"/>
              <a:t>وتنجح </a:t>
            </a:r>
            <a:r>
              <a:rPr lang="ar-SA" dirty="0" smtClean="0"/>
              <a:t>زراعتها على </a:t>
            </a:r>
            <a:r>
              <a:rPr lang="ar-SA" dirty="0"/>
              <a:t>نطاق اقتصادي في المناطق </a:t>
            </a:r>
            <a:r>
              <a:rPr lang="ar-SA" dirty="0" smtClean="0"/>
              <a:t>الشمالية </a:t>
            </a:r>
            <a:r>
              <a:rPr lang="ar-SA" dirty="0"/>
              <a:t>او الوسطى او الجنوبية من القطر. كما ان القصب السكرى يجود بالدرجة الرئيسية في المنطقة الجنوبية ويجوز ان تمتد </a:t>
            </a:r>
            <a:r>
              <a:rPr lang="ar-SA" dirty="0" smtClean="0"/>
              <a:t>زراعته </a:t>
            </a:r>
            <a:r>
              <a:rPr lang="ar-SA" dirty="0"/>
              <a:t>الى المنطقة الوسطى بينما تجود زراعة الذرة الصفراء والكتان والدخن في المنطقة الوسطى ويجوز ان تمتد إلى المنطقة الشمالية وتقتصر زراعة الذرة البيضاء </a:t>
            </a:r>
          </a:p>
        </p:txBody>
      </p:sp>
    </p:spTree>
    <p:extLst>
      <p:ext uri="{BB962C8B-B14F-4D97-AF65-F5344CB8AC3E}">
        <p14:creationId xmlns:p14="http://schemas.microsoft.com/office/powerpoint/2010/main" val="88785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والدخن </a:t>
            </a:r>
            <a:r>
              <a:rPr lang="ar-SA" dirty="0" smtClean="0"/>
              <a:t>على </a:t>
            </a:r>
            <a:r>
              <a:rPr lang="ar-SA" dirty="0"/>
              <a:t>المنطقة الجنوبية ويجوز ان تمتد </a:t>
            </a:r>
            <a:r>
              <a:rPr lang="ar-SA" dirty="0" smtClean="0"/>
              <a:t>على </a:t>
            </a:r>
            <a:r>
              <a:rPr lang="ar-SA" dirty="0"/>
              <a:t>نطاق محدود في المنطقة الوسطى ايضاً. أما بقية المحاصيل </a:t>
            </a:r>
            <a:r>
              <a:rPr lang="ar-SA" dirty="0" smtClean="0"/>
              <a:t>الحقلية </a:t>
            </a:r>
            <a:r>
              <a:rPr lang="ar-SA" dirty="0"/>
              <a:t>المعروفة كالحنطة ، الشعير ، الرز ) </a:t>
            </a:r>
            <a:r>
              <a:rPr lang="ar-SA" dirty="0" err="1" smtClean="0"/>
              <a:t>الشلب</a:t>
            </a:r>
            <a:r>
              <a:rPr lang="ar-SA" dirty="0" smtClean="0"/>
              <a:t> </a:t>
            </a:r>
            <a:r>
              <a:rPr lang="ar-SA" dirty="0"/>
              <a:t>( ، القطن ، </a:t>
            </a:r>
            <a:r>
              <a:rPr lang="ar-SA" dirty="0" err="1" smtClean="0"/>
              <a:t>الباقلاء</a:t>
            </a:r>
            <a:r>
              <a:rPr lang="ar-SA" dirty="0" smtClean="0"/>
              <a:t> </a:t>
            </a:r>
            <a:r>
              <a:rPr lang="ar-SA" dirty="0"/>
              <a:t>، الماش ، السمسم فتنجح </a:t>
            </a:r>
            <a:r>
              <a:rPr lang="ar-SA" dirty="0" smtClean="0"/>
              <a:t>زراعتها </a:t>
            </a:r>
            <a:r>
              <a:rPr lang="ar-SA" dirty="0"/>
              <a:t>في كافة مناطق العراق دون أي تحديد بصورة عامة. </a:t>
            </a:r>
          </a:p>
        </p:txBody>
      </p:sp>
    </p:spTree>
    <p:extLst>
      <p:ext uri="{BB962C8B-B14F-4D97-AF65-F5344CB8AC3E}">
        <p14:creationId xmlns:p14="http://schemas.microsoft.com/office/powerpoint/2010/main" val="3951508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extLst>
      <p:ext uri="{BB962C8B-B14F-4D97-AF65-F5344CB8AC3E}">
        <p14:creationId xmlns:p14="http://schemas.microsoft.com/office/powerpoint/2010/main" val="1712301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extLst>
      <p:ext uri="{BB962C8B-B14F-4D97-AF65-F5344CB8AC3E}">
        <p14:creationId xmlns:p14="http://schemas.microsoft.com/office/powerpoint/2010/main" val="4238756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marL="0" indent="0">
              <a:buNone/>
            </a:pPr>
            <a:r>
              <a:rPr lang="ar-SA" dirty="0" smtClean="0"/>
              <a:t>ج- توفر الري: لا يمكن زراعة اي محصول حقلي في المناطق المطرية التي يقل معدل </a:t>
            </a:r>
            <a:r>
              <a:rPr lang="ar-SA" dirty="0" err="1" smtClean="0"/>
              <a:t>االمطار</a:t>
            </a:r>
            <a:r>
              <a:rPr lang="ar-SA" dirty="0" smtClean="0"/>
              <a:t> </a:t>
            </a:r>
            <a:r>
              <a:rPr lang="ar-SA" dirty="0" err="1" smtClean="0"/>
              <a:t>فييها</a:t>
            </a:r>
            <a:r>
              <a:rPr lang="ar-SA" dirty="0" smtClean="0"/>
              <a:t> عن (353-433 )ملم</a:t>
            </a:r>
          </a:p>
          <a:p>
            <a:pPr marL="0" indent="0">
              <a:buNone/>
            </a:pPr>
            <a:r>
              <a:rPr lang="ar-SA" dirty="0" smtClean="0"/>
              <a:t>د- توفر الايدي العاملة: تحتاج بعض المحاصيل مثل القطن والبنجر السكري والرز والتبغ والقصب السكري الي ايدي عاملة خلال موسم الزراعة والحصاد في حالة عدم توفر المكان ولذلك يجب دراسة هذه النقطة دراسة دقيقة وعدم زراعة اي محصول حقلي من </a:t>
            </a:r>
            <a:r>
              <a:rPr lang="ar-SA" dirty="0" err="1" smtClean="0"/>
              <a:t>هىذه</a:t>
            </a:r>
            <a:r>
              <a:rPr lang="ar-SA" dirty="0" smtClean="0"/>
              <a:t> المحاصيل المذكورة الا في منطقة ريفية تتيسر </a:t>
            </a:r>
            <a:r>
              <a:rPr lang="ar-SA" dirty="0" err="1" smtClean="0"/>
              <a:t>فييها</a:t>
            </a:r>
            <a:r>
              <a:rPr lang="ar-SA" dirty="0" smtClean="0"/>
              <a:t> الايدي العاملة عند مواسم الزراعة والحصاد ومن الافضل الاعتماد على المكائن في اجراء مثل </a:t>
            </a:r>
            <a:r>
              <a:rPr lang="ar-SA" dirty="0" err="1" smtClean="0"/>
              <a:t>هىذه</a:t>
            </a:r>
            <a:r>
              <a:rPr lang="ar-SA" dirty="0" smtClean="0"/>
              <a:t> العمليات التي اصبح انجازها بواسطة الايدي العاملة غير اقتصادي وتتطلب استعمال </a:t>
            </a:r>
          </a:p>
          <a:p>
            <a:pPr marL="0" indent="0">
              <a:buNone/>
            </a:pPr>
            <a:r>
              <a:rPr lang="ar-SA" dirty="0" smtClean="0"/>
              <a:t>المكننة.</a:t>
            </a:r>
            <a:endParaRPr lang="ar-SA" dirty="0"/>
          </a:p>
        </p:txBody>
      </p:sp>
    </p:spTree>
    <p:extLst>
      <p:ext uri="{BB962C8B-B14F-4D97-AF65-F5344CB8AC3E}">
        <p14:creationId xmlns:p14="http://schemas.microsoft.com/office/powerpoint/2010/main" val="331144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ىـ- نوع المحصول: يجب اختيار المحاصيل الملائمة لمنطقة بعد دراسة كافة النقاط الأساسية المذكورة اعلاء أو ترتيبها بشكل مناسب مع بعضها من حيث النوع أو الحاجة الى التسميد بحيث لا يستعمل السماد الا بصورة اضطرارية وعدم زراعة نفس المحصول بصورة متعاقبة وضرورة تعاقب زراعة المحاصيل البقولية مع بقية المحاصيل وبصورة خاصة المجهدة لتربة مثل القطن والرز والبنجر السكري والذرة الصفراء والذرة البيضاء والقصب السكري ألتي تجدد خصوبة التربة</a:t>
            </a:r>
            <a:endParaRPr lang="ar-SA" dirty="0"/>
          </a:p>
        </p:txBody>
      </p:sp>
    </p:spTree>
    <p:extLst>
      <p:ext uri="{BB962C8B-B14F-4D97-AF65-F5344CB8AC3E}">
        <p14:creationId xmlns:p14="http://schemas.microsoft.com/office/powerpoint/2010/main" val="339409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و- التسويق: يجب عدم زراعة المحاصيل التي لا تتحمل التخزين مثل البنجر السكري والقصب السكري في مناطق بعيدة عن مراكز التصنيع لصعوبة نقليها من المزرعة الى المصنع اذا كانت المسافة طويلة </a:t>
            </a:r>
            <a:r>
              <a:rPr lang="ar-SA" dirty="0" err="1" smtClean="0"/>
              <a:t>بالاضافة</a:t>
            </a:r>
            <a:r>
              <a:rPr lang="ar-SA" dirty="0" smtClean="0"/>
              <a:t> الى تعرضيها الى التلف نتيجة التأخير في شحنيها.</a:t>
            </a:r>
            <a:endParaRPr lang="ar-SA" dirty="0"/>
          </a:p>
        </p:txBody>
      </p:sp>
    </p:spTree>
    <p:extLst>
      <p:ext uri="{BB962C8B-B14F-4D97-AF65-F5344CB8AC3E}">
        <p14:creationId xmlns:p14="http://schemas.microsoft.com/office/powerpoint/2010/main" val="326964040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1034</Words>
  <Application>Microsoft Office PowerPoint</Application>
  <PresentationFormat>عرض على الشاشة (3:4)‏</PresentationFormat>
  <Paragraphs>34</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نسق Office</vt:lpstr>
      <vt:lpstr>المحاضرة السادسة  ا.د.ميسون موسى كاظم  الدورة الزراعية</vt:lpstr>
      <vt:lpstr>النقاط التي تراعى في تصميم الدورة الزراعية: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فوائد الدورات الزراعية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الدورة الزراعية</dc:title>
  <dc:creator>SAMSUNG</dc:creator>
  <cp:lastModifiedBy>Maher</cp:lastModifiedBy>
  <cp:revision>33</cp:revision>
  <dcterms:created xsi:type="dcterms:W3CDTF">2021-11-20T18:02:45Z</dcterms:created>
  <dcterms:modified xsi:type="dcterms:W3CDTF">2022-05-06T13:43:44Z</dcterms:modified>
</cp:coreProperties>
</file>